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913ba28df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c913ba28df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9f5ffb2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9f5ffb2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9f5ffb21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9f5ffb21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93fa3708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93fa3708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913ba28d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913ba28d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913ba28d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913ba28d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13ba28d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913ba28d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93fa370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93fa370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a1fdffb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a1fdffb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a1fdffbb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a1fdffbb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4747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a1fdffbb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a1fdffbb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9f5ffb21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9f5ffb21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stcompany.com/3067472/how-crowdfunding-platform-gofundme-has-created-a-3-billion-digital" TargetMode="External"/><Relationship Id="rId13" Type="http://schemas.openxmlformats.org/officeDocument/2006/relationships/hyperlink" Target="https://www.gofundme.com/c/safety/gofundme-guarantee" TargetMode="External"/><Relationship Id="rId18" Type="http://schemas.openxmlformats.org/officeDocument/2006/relationships/hyperlink" Target="https://www.gofundme.com/f/JusticeAndEqualityFund" TargetMode="External"/><Relationship Id="rId3" Type="http://schemas.openxmlformats.org/officeDocument/2006/relationships/hyperlink" Target="https://www.cnbc.com/2018/04/14/gofundme-ceo-rob-solomon-our-insane-no-fee-business-model-works.html" TargetMode="External"/><Relationship Id="rId21" Type="http://schemas.openxmlformats.org/officeDocument/2006/relationships/hyperlink" Target="https://www.prnewswire.com/news-releases/in-time-for-holidays-gofundme-introduces-a-0-platform-fee-for-personal-campaigns-in-the-us-300564758.html" TargetMode="External"/><Relationship Id="rId7" Type="http://schemas.openxmlformats.org/officeDocument/2006/relationships/hyperlink" Target="https://en.wikipedia.org/wiki/GoFundMe#cite_note-6" TargetMode="External"/><Relationship Id="rId12" Type="http://schemas.openxmlformats.org/officeDocument/2006/relationships/hyperlink" Target="https://www.gofundme.com/c/why-gofundme" TargetMode="External"/><Relationship Id="rId17" Type="http://schemas.openxmlformats.org/officeDocument/2006/relationships/hyperlink" Target="https://techcrunch.com/2017/01/10/gofundme-buys-crowdrise-to-expand-to-fundraising-for-charities/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charity.gofundme.com/c/blog/tech-upgrades" TargetMode="External"/><Relationship Id="rId20" Type="http://schemas.openxmlformats.org/officeDocument/2006/relationships/hyperlink" Target="https://www.baltimoresun.com/news/crime/bs-md-ci-police-fund-20150502-story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fundme.com/pricing#US" TargetMode="External"/><Relationship Id="rId11" Type="http://schemas.openxmlformats.org/officeDocument/2006/relationships/hyperlink" Target="https://www.gofundme.com/c/about-us" TargetMode="External"/><Relationship Id="rId24" Type="http://schemas.openxmlformats.org/officeDocument/2006/relationships/hyperlink" Target="https://www.businessinsider.com/peloton-files-for-ipo-reveals-risk-factors-for-investors-2019-8" TargetMode="External"/><Relationship Id="rId5" Type="http://schemas.openxmlformats.org/officeDocument/2006/relationships/hyperlink" Target="https://www.azcentral.com/story/money/business/consumers/2017/11/14/gofundme-how-it-works-makes-money-pays-you-prevents-fraud/859211001/" TargetMode="External"/><Relationship Id="rId15" Type="http://schemas.openxmlformats.org/officeDocument/2006/relationships/hyperlink" Target="https://help.kickstarter.com/hc/en-us/articles/115005048173-Does-Kickstarter-issue-refunds-" TargetMode="External"/><Relationship Id="rId23" Type="http://schemas.openxmlformats.org/officeDocument/2006/relationships/hyperlink" Target="https://nonprofithub.org/fundraising/crowdrise-data-report/" TargetMode="External"/><Relationship Id="rId10" Type="http://schemas.openxmlformats.org/officeDocument/2006/relationships/hyperlink" Target="https://www.gofundme.com/2020" TargetMode="External"/><Relationship Id="rId19" Type="http://schemas.openxmlformats.org/officeDocument/2006/relationships/hyperlink" Target="https://www.owler.com/company/gofundme" TargetMode="External"/><Relationship Id="rId4" Type="http://schemas.openxmlformats.org/officeDocument/2006/relationships/hyperlink" Target="https://grasshopper.com/resources/tools/crowdfunding-platforms-kickstarter-gofundme-indiegogo/#:~:text=Kickstarter%3A%20a%20platform%20that%20focuses,for%20individuals%20and%20personal%20causes.&amp;text=No%20all%20or%20nothing%20requirement%2C%20but%20fees%20can%20be%20higher" TargetMode="External"/><Relationship Id="rId9" Type="http://schemas.openxmlformats.org/officeDocument/2006/relationships/hyperlink" Target="https://www.gofundme.org/" TargetMode="External"/><Relationship Id="rId14" Type="http://schemas.openxmlformats.org/officeDocument/2006/relationships/hyperlink" Target="https://support.indiegogo.com/hc/en-us/articles/526876-Refunds-Can-I-get-my-money-back-" TargetMode="External"/><Relationship Id="rId22" Type="http://schemas.openxmlformats.org/officeDocument/2006/relationships/hyperlink" Target="https://www.thenonprofittimes.com/npt_articles/modest-income-donors-gravitate-gofundm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 rot="-2700000" flipH="1">
            <a:off x="-282117" y="-190252"/>
            <a:ext cx="1370728" cy="1032742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 rot="-2700000" flipH="1">
            <a:off x="668731" y="316609"/>
            <a:ext cx="484026" cy="484026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 rot="-27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 rot="10800000" flipH="1">
            <a:off x="7017482" y="0"/>
            <a:ext cx="2126518" cy="1110628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 flipH="1">
            <a:off x="5982258" y="4586626"/>
            <a:ext cx="1120885" cy="556874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5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08" y="482600"/>
            <a:ext cx="7958665" cy="417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 flipH="1">
            <a:off x="5703060" y="4839857"/>
            <a:ext cx="611177" cy="303643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7661675" y="4427700"/>
            <a:ext cx="19539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William Chen  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Joseph Jaconetta  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Ashley Choi 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0" y="4535550"/>
            <a:ext cx="1330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March 18, 2021</a:t>
            </a:r>
            <a:b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IST 300 - M002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Why GoFundMe will Continue to Prosper</a:t>
            </a:r>
            <a:endParaRPr b="1"/>
          </a:p>
        </p:txBody>
      </p:sp>
      <p:sp>
        <p:nvSpPr>
          <p:cNvPr id="209" name="Google Shape;209;p34"/>
          <p:cNvSpPr txBox="1">
            <a:spLocks noGrp="1"/>
          </p:cNvSpPr>
          <p:nvPr>
            <p:ph type="body" idx="1"/>
          </p:nvPr>
        </p:nvSpPr>
        <p:spPr>
          <a:xfrm>
            <a:off x="628650" y="1369226"/>
            <a:ext cx="7886700" cy="3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900"/>
              <a:t>Is driven off of the good nature of others</a:t>
            </a:r>
            <a:endParaRPr sz="19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600"/>
              <a:t>From March 1 to Aug. 31, donors raised more than $625 million for COVID-19 pandemic relief</a:t>
            </a:r>
            <a:endParaRPr sz="16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900"/>
              <a:t>Only popular company that does what it does</a:t>
            </a:r>
            <a:endParaRPr sz="19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600"/>
              <a:t>Largest competitors are more for startups/products</a:t>
            </a:r>
            <a:endParaRPr sz="16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900"/>
              <a:t>Exponential growth:</a:t>
            </a:r>
            <a:endParaRPr sz="19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600"/>
              <a:t>Raised $3 Billion from 2010-2016; Up to $9 Billion by early 2020.</a:t>
            </a:r>
            <a:endParaRPr sz="16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900" b="1"/>
              <a:t>Meanwhile..</a:t>
            </a:r>
            <a:endParaRPr sz="1900" b="1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Peloton saw its losses nearly quadruple over the course of a single fiscal year, from a $47.9 million net loss in 2018 to a $245.7 million net loss in 2019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The fitness market has become oversaturated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ctrTitle"/>
          </p:nvPr>
        </p:nvSpPr>
        <p:spPr>
          <a:xfrm>
            <a:off x="1143000" y="2041922"/>
            <a:ext cx="6858000" cy="1790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subTitle" idx="1"/>
          </p:nvPr>
        </p:nvSpPr>
        <p:spPr>
          <a:xfrm>
            <a:off x="1143000" y="3736178"/>
            <a:ext cx="6858000" cy="124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t="20724" b="18994"/>
          <a:stretch/>
        </p:blipFill>
        <p:spPr>
          <a:xfrm>
            <a:off x="1890713" y="1161575"/>
            <a:ext cx="5362574" cy="18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2484150" y="0"/>
            <a:ext cx="41757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VOTE FOR</a:t>
            </a:r>
            <a:endParaRPr sz="60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243800" y="0"/>
            <a:ext cx="7886700" cy="584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0" y="540250"/>
            <a:ext cx="9144000" cy="460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290830" algn="l" rtl="0"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https://www.cnbc.com/2018/04/14/gofundme-ceo-rob-solomon-our-insane-no-fee-business-model-works.html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https://grasshopper.com/resources/tools/crowdfunding-platforms-kickstarter-gofundme-indiegogo/#:~:text=Kickstarter%3A%20a%20platform%20that%20focuses,for%20individuals%20and%20personal%20causes.&amp;text=No%20all%20or%20nothing%20requirement%2C%20but%20fees%20can%20be%20higher</a:t>
            </a:r>
            <a:r>
              <a:rPr lang="en"/>
              <a:t>.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https://www.azcentral.com/story/money/business/consumers/2017/11/14/gofundme-how-it-works-makes-money-pays-you-prevents-fraud/859211001/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https://www.gofundme.com/pricing#US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https://en.wikipedia.org/wiki/GoFundMe#cite_note-6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https://www.fastcompany.com/3067472/how-crowdfunding-platform-gofundme-has-created-a-3-billion-digital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https://www.gofundme.org/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https://www.gofundme.com/2020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https://www.gofundme.com/c/about-us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12"/>
              </a:rPr>
              <a:t>https://www.gofundme.com/c/why-gofundme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13"/>
              </a:rPr>
              <a:t>https://www.gofundme.com/c/safety/gofundme-guarantee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14"/>
              </a:rPr>
              <a:t>https://support.indiegogo.com/hc/en-us/articles/526876-Refunds-Can-I-get-my-money-back-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15"/>
              </a:rPr>
              <a:t>https://help.kickstarter.com/hc/en-us/articles/115005048173-Does-Kickstarter-issue-refunds-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16"/>
              </a:rPr>
              <a:t>https://charity.gofundme.com/c/blog/tech-upgrades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17"/>
              </a:rPr>
              <a:t>https://techcrunch.com/2017/01/10/gofundme-buys-crowdrise-to-expand-to-fundraising-for-charities/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18"/>
              </a:rPr>
              <a:t>https://www.gofundme.com/f/JusticeAndEqualityFund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19"/>
              </a:rPr>
              <a:t>https://www.owler.com/company/gofundme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20"/>
              </a:rPr>
              <a:t>https://www.baltimoresun.com/news/crime/bs-md-ci-police-fund-20150502-story.html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21"/>
              </a:rPr>
              <a:t>https://www.prnewswire.com/news-releases/in-time-for-holidays-gofundme-introduces-a-0-platform-fee-for-personal-campaigns-in-the-us-300564758.html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22"/>
              </a:rPr>
              <a:t>https://www.thenonprofittimes.com/npt_articles/modest-income-donors-gravitate-gofundme/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23"/>
              </a:rPr>
              <a:t>https://nonprofithub.org/fundraising/crowdrise-data-report/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 u="sng">
                <a:solidFill>
                  <a:schemeClr val="hlink"/>
                </a:solidFill>
                <a:hlinkClick r:id="rId24"/>
              </a:rPr>
              <a:t>https://www.businessinsider.com/peloton-files-for-ipo-reveals-risk-factors-for-investors-2019-8</a:t>
            </a:r>
            <a:endParaRPr/>
          </a:p>
          <a:p>
            <a:pPr marL="457200" lvl="0" indent="-290830" algn="l" rtl="0"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/>
              <a:t>https://productmint.com/the-gofundme-business-model-how-does-gofundme-make-money/#:~:text=GoFundMe%2C%20in%20all%20likeliness%2C%20is,over%20its%2010%2Dyear%20lifespan.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About GoFundMe</a:t>
            </a:r>
            <a:endParaRPr b="1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628650" y="159624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Crowdfunding platform to raise money for life events and charity events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Originally called CreateaFund (2008) but changed to GoFundMe in 2010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 2017, GoFundMe became the largest crowdfunding platform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Raised over $9 billion since 2010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Founded by Brad Damphousse and</a:t>
            </a:r>
            <a:br>
              <a:rPr lang="en"/>
            </a:br>
            <a:r>
              <a:rPr lang="en"/>
              <a:t>Andrew Ballester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800" y="-3"/>
            <a:ext cx="4643199" cy="15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961" y="3214539"/>
            <a:ext cx="3601040" cy="192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296100" y="2812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GoFundMe Business Model</a:t>
            </a:r>
            <a:endParaRPr b="1"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29125" y="2159971"/>
            <a:ext cx="7886700" cy="126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User dependent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5% platform fee + 2.9% transaction fee per donation -&gt; 2.9% + $0.30 transaction fee per donation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Create a fundraiser, share it, and comment on it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25" y="3525250"/>
            <a:ext cx="4286437" cy="1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25250"/>
            <a:ext cx="4604024" cy="1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075" y="0"/>
            <a:ext cx="3837925" cy="241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GoFundMe vs Competitors</a:t>
            </a:r>
            <a:endParaRPr b="1"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118000" y="13248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Main competitors are Kickstarter and Indiegogo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GoFundMe</a:t>
            </a:r>
            <a:r>
              <a:rPr lang="en" dirty="0"/>
              <a:t>: Keep however much you raise no matter if you hit the goal</a:t>
            </a:r>
            <a:br>
              <a:rPr lang="en" dirty="0"/>
            </a:br>
            <a:r>
              <a:rPr lang="en" b="1" dirty="0"/>
              <a:t>Kickstarter</a:t>
            </a:r>
            <a:r>
              <a:rPr lang="en" dirty="0"/>
              <a:t>: If you don’t reach your goal, you don’t get the money</a:t>
            </a:r>
            <a:br>
              <a:rPr lang="en" dirty="0"/>
            </a:br>
            <a:r>
              <a:rPr lang="en" b="1" dirty="0"/>
              <a:t>Indiegogo</a:t>
            </a:r>
            <a:r>
              <a:rPr lang="en" dirty="0"/>
              <a:t>: You pick which one you want to do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GoFundMe offers “donor protection</a:t>
            </a:r>
            <a:br>
              <a:rPr lang="en" dirty="0"/>
            </a:br>
            <a:r>
              <a:rPr lang="en" dirty="0"/>
              <a:t>guarantee”</a:t>
            </a:r>
            <a:endParaRPr dirty="0"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028" y="3011864"/>
            <a:ext cx="3963971" cy="213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1050" y="0"/>
            <a:ext cx="3082950" cy="15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Scalability</a:t>
            </a:r>
            <a:endParaRPr b="1"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295625" y="144324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Scaling on demand/autoscaling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Improved caching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Acquired CrowdRise in 2017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Fundraising for charities, events, and nonprofits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Started gofundme.org in 2019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Independent from gofundme.com and does charity work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Content is moderated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GoFundMe app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425" y="0"/>
            <a:ext cx="4671576" cy="2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753" y="3318235"/>
            <a:ext cx="3252250" cy="182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351229"/>
            <a:ext cx="782644" cy="179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Network Effect</a:t>
            </a:r>
            <a:endParaRPr b="1"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5201400" cy="356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Direct network effect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Crowdfunding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User based platform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More users utilize the more profit GoFundMe makes creating value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Both parties benefit with more users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Added value from social media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value of a fundraiser who shares a GoFundMe page on social media raised an average of additional $15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b="48421"/>
          <a:stretch/>
        </p:blipFill>
        <p:spPr>
          <a:xfrm>
            <a:off x="6139750" y="667625"/>
            <a:ext cx="2691775" cy="8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4">
            <a:alphaModFix/>
          </a:blip>
          <a:srcRect l="5227" t="5410" r="2581"/>
          <a:stretch/>
        </p:blipFill>
        <p:spPr>
          <a:xfrm>
            <a:off x="6473025" y="1627813"/>
            <a:ext cx="2318876" cy="14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5">
            <a:alphaModFix/>
          </a:blip>
          <a:srcRect b="7433"/>
          <a:stretch/>
        </p:blipFill>
        <p:spPr>
          <a:xfrm>
            <a:off x="6325750" y="3029500"/>
            <a:ext cx="2613425" cy="14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User-base Demographics</a:t>
            </a:r>
            <a:endParaRPr b="1"/>
          </a:p>
        </p:txBody>
      </p:sp>
      <p:sp>
        <p:nvSpPr>
          <p:cNvPr id="187" name="Google Shape;187;p31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41481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2300"/>
              <a:t>One billion visits from 491 million users in 2017</a:t>
            </a:r>
            <a:endParaRPr sz="23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2300"/>
              <a:t>So, who utilizes GoFundMe?</a:t>
            </a:r>
            <a:endParaRPr sz="23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2000"/>
              <a:t>Mobile-conscious users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2000"/>
              <a:t>households earned incomes between $40,000 to $120,000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2000"/>
              <a:t>Under the age of 45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2000"/>
              <a:t>Both women and men, especially women</a:t>
            </a:r>
            <a:endParaRPr sz="2000"/>
          </a:p>
        </p:txBody>
      </p:sp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r="32764"/>
          <a:stretch/>
        </p:blipFill>
        <p:spPr>
          <a:xfrm>
            <a:off x="5149025" y="1194550"/>
            <a:ext cx="3366325" cy="29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628650" y="12381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Company Benefits</a:t>
            </a:r>
            <a:endParaRPr b="1"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628650" y="257174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 GoFundMe prides themselves on their collaborative, empathetic work environment</a:t>
            </a:r>
            <a:endParaRPr sz="1700"/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Awards:</a:t>
            </a:r>
            <a:endParaRPr sz="17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2017 - Best Workplace in Technology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2017 - Best Workplace in Giving Back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2017 - Best Small/Medium Company in Bay Area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2016 - Best Medium Workplace</a:t>
            </a:r>
            <a:endParaRPr sz="16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Gives Back Program: Employees nominate fundraisers weekly for donations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Gave back more than $500,000 in 2015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Provide employees with full medical, dental, and vision insurance options with 100% of premiums and an annual $600 fitness and wellness benefit.</a:t>
            </a:r>
            <a:endParaRPr sz="1700"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888" y="886450"/>
            <a:ext cx="5104225" cy="16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Revenue/Path to Profitability</a:t>
            </a:r>
            <a:endParaRPr b="1"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60471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457200" lvl="0" indent="-29908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63157"/>
              <a:buChar char="•"/>
            </a:pPr>
            <a:r>
              <a:rPr lang="en" sz="1900"/>
              <a:t>Extremely secretive in disclosing revenue figures to the public</a:t>
            </a:r>
            <a:endParaRPr sz="1900"/>
          </a:p>
          <a:p>
            <a:pPr marL="914400" lvl="1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" sz="1600"/>
              <a:t>Only once - 2016 made $100 million in revenue</a:t>
            </a:r>
            <a:endParaRPr sz="1900"/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3157"/>
              <a:buChar char="•"/>
            </a:pPr>
            <a:r>
              <a:rPr lang="en" sz="1900"/>
              <a:t>Makes money through transaction fees, platform fees before 2017, and direct donations.</a:t>
            </a:r>
            <a:endParaRPr sz="1600"/>
          </a:p>
          <a:p>
            <a:pPr marL="457200" lvl="0" indent="-30495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999"/>
              <a:buChar char="•"/>
            </a:pPr>
            <a:r>
              <a:rPr lang="en" sz="2000"/>
              <a:t>Company was valued at $650 million in 2015 - Much higher now</a:t>
            </a:r>
            <a:endParaRPr sz="2000"/>
          </a:p>
          <a:p>
            <a:pPr marL="457200" lvl="0" indent="-30495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999"/>
              <a:buChar char="•"/>
            </a:pPr>
            <a:r>
              <a:rPr lang="en" sz="2000"/>
              <a:t>Likely to be already profitable</a:t>
            </a:r>
            <a:endParaRPr sz="2000"/>
          </a:p>
          <a:p>
            <a:pPr marL="457200" lvl="0" indent="-30495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999"/>
              <a:buChar char="•"/>
            </a:pPr>
            <a:r>
              <a:rPr lang="en" sz="2000"/>
              <a:t>Only about over ~500 employees</a:t>
            </a:r>
            <a:endParaRPr sz="2000"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772" y="3578073"/>
            <a:ext cx="2855949" cy="14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725" y="1029550"/>
            <a:ext cx="2309827" cy="12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On-screen Show (16:9)</PresentationFormat>
  <Paragraphs>98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Impact</vt:lpstr>
      <vt:lpstr>Simple Light</vt:lpstr>
      <vt:lpstr>office theme</vt:lpstr>
      <vt:lpstr>PowerPoint Presentation</vt:lpstr>
      <vt:lpstr>About GoFundMe</vt:lpstr>
      <vt:lpstr>GoFundMe Business Model</vt:lpstr>
      <vt:lpstr>GoFundMe vs Competitors</vt:lpstr>
      <vt:lpstr>Scalability</vt:lpstr>
      <vt:lpstr>Network Effect</vt:lpstr>
      <vt:lpstr>User-base Demographics</vt:lpstr>
      <vt:lpstr>Company Benefits</vt:lpstr>
      <vt:lpstr>Revenue/Path to Profitability</vt:lpstr>
      <vt:lpstr>Why GoFundMe will Continue to Prosper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William Chen</cp:lastModifiedBy>
  <cp:revision>1</cp:revision>
  <dcterms:modified xsi:type="dcterms:W3CDTF">2021-03-24T19:26:53Z</dcterms:modified>
</cp:coreProperties>
</file>